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65" r:id="rId2"/>
    <p:sldId id="266" r:id="rId3"/>
    <p:sldId id="267" r:id="rId4"/>
    <p:sldId id="268" r:id="rId5"/>
    <p:sldId id="269" r:id="rId6"/>
    <p:sldId id="270" r:id="rId7"/>
    <p:sldId id="27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474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F5F904-601F-4B64-8FDC-C10800940865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18BDB-4BDF-4143-965A-CA72D8EB4F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019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18BDB-4BDF-4143-965A-CA72D8EB4F4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4495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982D2-9659-4D1A-B2F0-AD5167DD87F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2F35C-4341-4AFF-BC4B-94EE09914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4000" b="1" dirty="0">
                <a:solidFill>
                  <a:srgbClr val="696464"/>
                </a:solidFill>
                <a:ea typeface="MS PGothic" pitchFamily="34" charset="-128"/>
              </a:rPr>
              <a:t>Богатый благотворитель </a:t>
            </a:r>
            <a:br>
              <a:rPr lang="ru-RU" altLang="ru-RU" sz="4000" b="1" dirty="0">
                <a:solidFill>
                  <a:srgbClr val="696464"/>
                </a:solidFill>
                <a:ea typeface="MS PGothic" pitchFamily="34" charset="-128"/>
              </a:rPr>
            </a:br>
            <a:r>
              <a:rPr lang="ru-RU" altLang="ru-RU" sz="4000" b="1" dirty="0">
                <a:solidFill>
                  <a:srgbClr val="696464"/>
                </a:solidFill>
                <a:ea typeface="MS PGothic" pitchFamily="34" charset="-128"/>
              </a:rPr>
              <a:t>подарил картины!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3050" lvl="0" indent="-27305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  <a:buFont typeface="Wingdings 2" pitchFamily="18" charset="2"/>
              <a:buChar char=""/>
            </a:pPr>
            <a:endParaRPr lang="ru-RU" altLang="ru-RU" sz="2800" dirty="0" smtClean="0">
              <a:solidFill>
                <a:prstClr val="black"/>
              </a:solidFill>
              <a:latin typeface="Cambria"/>
              <a:ea typeface="MS PGothic" pitchFamily="34" charset="-128"/>
            </a:endParaRPr>
          </a:p>
          <a:p>
            <a:pPr marL="273050" lvl="0" indent="-27305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  <a:buFont typeface="Wingdings 2" pitchFamily="18" charset="2"/>
              <a:buChar char=""/>
            </a:pPr>
            <a:r>
              <a:rPr lang="ru-RU" altLang="ru-RU" sz="2800" dirty="0" smtClean="0">
                <a:solidFill>
                  <a:prstClr val="black"/>
                </a:solidFill>
                <a:latin typeface="Cambria"/>
                <a:ea typeface="MS PGothic" pitchFamily="34" charset="-128"/>
              </a:rPr>
              <a:t>Подарил </a:t>
            </a:r>
            <a:r>
              <a:rPr lang="ru-RU" altLang="ru-RU" sz="2800" dirty="0">
                <a:solidFill>
                  <a:prstClr val="black"/>
                </a:solidFill>
                <a:latin typeface="Cambria"/>
                <a:ea typeface="MS PGothic" pitchFamily="34" charset="-128"/>
              </a:rPr>
              <a:t>2 картины Фонду искусств.</a:t>
            </a:r>
            <a:endParaRPr lang="en-US" altLang="ru-RU" sz="2800" dirty="0">
              <a:solidFill>
                <a:prstClr val="black"/>
              </a:solidFill>
              <a:latin typeface="Perpetua"/>
              <a:ea typeface="MS PGothic" pitchFamily="34" charset="-128"/>
            </a:endParaRPr>
          </a:p>
          <a:p>
            <a:pPr marL="273050" lvl="0" indent="-27305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  <a:buFont typeface="Wingdings 2" pitchFamily="18" charset="2"/>
              <a:buChar char=""/>
            </a:pPr>
            <a:r>
              <a:rPr lang="ru-RU" altLang="ru-RU" sz="2800" dirty="0">
                <a:solidFill>
                  <a:prstClr val="black"/>
                </a:solidFill>
                <a:latin typeface="Cambria"/>
                <a:ea typeface="MS PGothic" pitchFamily="34" charset="-128"/>
              </a:rPr>
              <a:t>Пожертвовал Фонду искусств 30 млн евро</a:t>
            </a:r>
            <a:endParaRPr lang="en-US" altLang="ru-RU" sz="2800" dirty="0">
              <a:solidFill>
                <a:prstClr val="black"/>
              </a:solidFill>
              <a:latin typeface="Perpetua"/>
              <a:ea typeface="MS PGothic" pitchFamily="34" charset="-128"/>
            </a:endParaRPr>
          </a:p>
          <a:p>
            <a:pPr marL="273050" lvl="0" indent="-27305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  <a:buFont typeface="Wingdings 2" pitchFamily="18" charset="2"/>
              <a:buChar char=""/>
            </a:pPr>
            <a:r>
              <a:rPr lang="ru-RU" altLang="ru-RU" sz="2800" dirty="0">
                <a:solidFill>
                  <a:prstClr val="black"/>
                </a:solidFill>
                <a:latin typeface="Cambria"/>
                <a:ea typeface="MS PGothic" pitchFamily="34" charset="-128"/>
              </a:rPr>
              <a:t>с условием, что Фонд искусств использует эти средства для покупки «таких же» картин. </a:t>
            </a:r>
            <a:endParaRPr lang="en-US" altLang="ru-RU" sz="2800" dirty="0">
              <a:solidFill>
                <a:prstClr val="black"/>
              </a:solidFill>
              <a:latin typeface="Perpetua"/>
              <a:ea typeface="MS PGothic" pitchFamily="34" charset="-128"/>
            </a:endParaRPr>
          </a:p>
          <a:p>
            <a:pPr marL="273050" lvl="0" indent="-27305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  <a:buFont typeface="Wingdings 2" pitchFamily="18" charset="2"/>
              <a:buChar char=""/>
            </a:pPr>
            <a:r>
              <a:rPr lang="ru-RU" altLang="ru-RU" sz="2800" dirty="0">
                <a:solidFill>
                  <a:prstClr val="black"/>
                </a:solidFill>
                <a:latin typeface="Cambria"/>
                <a:ea typeface="MS PGothic" pitchFamily="34" charset="-128"/>
              </a:rPr>
              <a:t>Благотворитель умер, не успев разъяснить, что значит «таких </a:t>
            </a:r>
            <a:r>
              <a:rPr lang="ru-RU" altLang="ru-RU" sz="2800" dirty="0" smtClean="0">
                <a:solidFill>
                  <a:prstClr val="black"/>
                </a:solidFill>
                <a:latin typeface="Cambria"/>
                <a:ea typeface="MS PGothic" pitchFamily="34" charset="-128"/>
              </a:rPr>
              <a:t> же</a:t>
            </a:r>
            <a:r>
              <a:rPr lang="ru-RU" altLang="ru-RU" sz="2800" dirty="0">
                <a:solidFill>
                  <a:prstClr val="black"/>
                </a:solidFill>
                <a:latin typeface="Cambria"/>
                <a:ea typeface="MS PGothic" pitchFamily="34" charset="-128"/>
              </a:rPr>
              <a:t>». </a:t>
            </a:r>
            <a:endParaRPr lang="en-US" altLang="ru-RU" sz="2800" dirty="0">
              <a:solidFill>
                <a:prstClr val="black"/>
              </a:solidFill>
              <a:latin typeface="Perpetua"/>
              <a:ea typeface="MS PGothic" pitchFamily="34" charset="-128"/>
            </a:endParaRPr>
          </a:p>
          <a:p>
            <a:pPr marL="0" indent="0">
              <a:buNone/>
            </a:pPr>
            <a:endParaRPr lang="ru-RU" dirty="0" smtClean="0"/>
          </a:p>
          <a:p>
            <a:pPr marL="0" lvl="0" indent="0" algn="r" fontAlgn="base"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SzPct val="85000"/>
              <a:buNone/>
            </a:pPr>
            <a:r>
              <a:rPr lang="ru-RU" altLang="ru-RU" sz="1400" dirty="0">
                <a:solidFill>
                  <a:srgbClr val="696464"/>
                </a:solidFill>
                <a:latin typeface="Cambria"/>
                <a:ea typeface="MS PGothic" pitchFamily="34" charset="-128"/>
              </a:rPr>
              <a:t>Предоставлено проф. Маршей </a:t>
            </a:r>
            <a:r>
              <a:rPr lang="ru-RU" altLang="ru-RU" sz="1400" dirty="0" err="1">
                <a:solidFill>
                  <a:srgbClr val="696464"/>
                </a:solidFill>
                <a:latin typeface="Cambria"/>
                <a:ea typeface="MS PGothic" pitchFamily="34" charset="-128"/>
              </a:rPr>
              <a:t>Ливи</a:t>
            </a:r>
            <a:r>
              <a:rPr lang="ru-RU" altLang="ru-RU" sz="1400" dirty="0">
                <a:solidFill>
                  <a:srgbClr val="696464"/>
                </a:solidFill>
                <a:latin typeface="Cambria"/>
                <a:ea typeface="MS PGothic" pitchFamily="34" charset="-128"/>
              </a:rPr>
              <a:t>, Школа права </a:t>
            </a:r>
            <a:r>
              <a:rPr lang="ru-RU" altLang="ru-RU" sz="1400" dirty="0" err="1">
                <a:solidFill>
                  <a:srgbClr val="696464"/>
                </a:solidFill>
                <a:latin typeface="Cambria"/>
                <a:ea typeface="MS PGothic" pitchFamily="34" charset="-128"/>
              </a:rPr>
              <a:t>Кардозо</a:t>
            </a:r>
            <a:r>
              <a:rPr lang="ru-RU" altLang="ru-RU" sz="1400" dirty="0">
                <a:solidFill>
                  <a:srgbClr val="696464"/>
                </a:solidFill>
                <a:latin typeface="Cambria"/>
                <a:ea typeface="MS PGothic" pitchFamily="34" charset="-128"/>
              </a:rPr>
              <a:t>, Нью-Йорк </a:t>
            </a:r>
            <a:r>
              <a:rPr lang="en-US" altLang="ru-RU" sz="1400" dirty="0">
                <a:solidFill>
                  <a:srgbClr val="696464"/>
                </a:solidFill>
                <a:latin typeface="Perpetua"/>
                <a:ea typeface="MS PGothic" pitchFamily="34" charset="-128"/>
              </a:rPr>
              <a:t> </a:t>
            </a:r>
          </a:p>
          <a:p>
            <a:pPr marL="0" lvl="0" indent="0" algn="r" fontAlgn="base"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SzPct val="85000"/>
              <a:buNone/>
            </a:pPr>
            <a:r>
              <a:rPr lang="en-US" altLang="ru-RU" sz="1400" dirty="0" smtClean="0">
                <a:solidFill>
                  <a:srgbClr val="696464"/>
                </a:solidFill>
                <a:latin typeface="Perpetua"/>
                <a:ea typeface="MS PGothic" pitchFamily="34" charset="-128"/>
              </a:rPr>
              <a:t>Adopted </a:t>
            </a:r>
            <a:r>
              <a:rPr lang="en-US" altLang="ru-RU" sz="1400" dirty="0">
                <a:solidFill>
                  <a:srgbClr val="696464"/>
                </a:solidFill>
                <a:latin typeface="Perpetua"/>
                <a:ea typeface="MS PGothic" pitchFamily="34" charset="-128"/>
              </a:rPr>
              <a:t>from </a:t>
            </a:r>
          </a:p>
          <a:p>
            <a:pPr marL="0" lvl="0" indent="0" algn="r" fontAlgn="base"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SzPct val="85000"/>
              <a:buNone/>
            </a:pPr>
            <a:r>
              <a:rPr lang="en-US" altLang="ru-RU" sz="1400" i="1" dirty="0">
                <a:solidFill>
                  <a:srgbClr val="696464"/>
                </a:solidFill>
                <a:latin typeface="Perpetua"/>
                <a:ea typeface="MS PGothic" pitchFamily="34" charset="-128"/>
              </a:rPr>
              <a:t>Theory Saved My Life</a:t>
            </a:r>
            <a:r>
              <a:rPr lang="en-US" altLang="ru-RU" sz="1400" dirty="0">
                <a:solidFill>
                  <a:srgbClr val="696464"/>
                </a:solidFill>
                <a:latin typeface="Perpetua"/>
                <a:ea typeface="MS PGothic" pitchFamily="34" charset="-128"/>
              </a:rPr>
              <a:t>, Prof. Kris Franklin</a:t>
            </a:r>
          </a:p>
          <a:p>
            <a:pPr marL="0" lvl="0" indent="0" algn="r" fontAlgn="base"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SzPct val="85000"/>
              <a:buNone/>
            </a:pPr>
            <a:r>
              <a:rPr lang="en-US" altLang="ru-RU" sz="1400" dirty="0">
                <a:solidFill>
                  <a:srgbClr val="696464"/>
                </a:solidFill>
                <a:latin typeface="Perpetua"/>
                <a:ea typeface="MS PGothic" pitchFamily="34" charset="-128"/>
              </a:rPr>
              <a:t>New York Law School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1577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576064"/>
          </a:xfrm>
        </p:spPr>
        <p:txBody>
          <a:bodyPr/>
          <a:lstStyle/>
          <a:p>
            <a:r>
              <a:rPr lang="ru-RU" altLang="ru-RU" sz="2200" b="1" dirty="0">
                <a:solidFill>
                  <a:prstClr val="black"/>
                </a:solidFill>
                <a:ea typeface="MS PGothic" pitchFamily="34" charset="-128"/>
              </a:rPr>
              <a:t>Мэри Кассет (</a:t>
            </a:r>
            <a:r>
              <a:rPr lang="en-US" altLang="ru-RU" sz="2200" b="1" dirty="0">
                <a:solidFill>
                  <a:prstClr val="black"/>
                </a:solidFill>
                <a:latin typeface="Franklin Gothic Book"/>
                <a:ea typeface="MS PGothic" pitchFamily="34" charset="-128"/>
              </a:rPr>
              <a:t>Mary Cassatt</a:t>
            </a:r>
            <a:r>
              <a:rPr lang="ru-RU" altLang="ru-RU" sz="2200" b="1" dirty="0">
                <a:solidFill>
                  <a:prstClr val="black"/>
                </a:solidFill>
                <a:ea typeface="MS PGothic" pitchFamily="34" charset="-128"/>
              </a:rPr>
              <a:t>). Шитье молодой матери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56792"/>
            <a:ext cx="4214870" cy="507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2970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562074"/>
          </a:xfrm>
        </p:spPr>
        <p:txBody>
          <a:bodyPr/>
          <a:lstStyle/>
          <a:p>
            <a:r>
              <a:rPr lang="ru-RU" altLang="ru-RU" sz="2200" b="1" dirty="0" err="1">
                <a:solidFill>
                  <a:prstClr val="black"/>
                </a:solidFill>
                <a:ea typeface="MS PGothic" pitchFamily="34" charset="-128"/>
              </a:rPr>
              <a:t>Джейкоб</a:t>
            </a:r>
            <a:r>
              <a:rPr lang="ru-RU" altLang="ru-RU" sz="2200" b="1" dirty="0">
                <a:solidFill>
                  <a:prstClr val="black"/>
                </a:solidFill>
                <a:ea typeface="MS PGothic" pitchFamily="34" charset="-128"/>
              </a:rPr>
              <a:t> Лоуренс (</a:t>
            </a:r>
            <a:r>
              <a:rPr lang="en-US" altLang="ru-RU" sz="2200" b="1" dirty="0">
                <a:solidFill>
                  <a:prstClr val="black"/>
                </a:solidFill>
                <a:latin typeface="Franklin Gothic Book"/>
                <a:ea typeface="MS PGothic" pitchFamily="34" charset="-128"/>
              </a:rPr>
              <a:t>Jacob Lawrence</a:t>
            </a:r>
            <a:r>
              <a:rPr lang="ru-RU" altLang="ru-RU" sz="2200" b="1" dirty="0">
                <a:solidFill>
                  <a:prstClr val="black"/>
                </a:solidFill>
                <a:ea typeface="MS PGothic" pitchFamily="34" charset="-128"/>
              </a:rPr>
              <a:t>). Домашние заботы.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779004" y="1600200"/>
            <a:ext cx="358599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3057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sz="2200" dirty="0">
                <a:solidFill>
                  <a:prstClr val="black"/>
                </a:solidFill>
                <a:latin typeface="Franklin Gothic Book"/>
                <a:ea typeface="ＭＳ Ｐゴシック" charset="0"/>
              </a:rPr>
              <a:t>		                     </a:t>
            </a:r>
            <a:r>
              <a:rPr lang="ru-RU" sz="2200" dirty="0">
                <a:solidFill>
                  <a:prstClr val="black"/>
                </a:solidFill>
                <a:ea typeface="ＭＳ Ｐゴシック" charset="0"/>
              </a:rPr>
              <a:t>		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648" y="1646236"/>
            <a:ext cx="8293100" cy="521176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 3" descr="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14399"/>
            <a:ext cx="3102496" cy="432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5" descr="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4925" y="914400"/>
            <a:ext cx="2905375" cy="4324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44136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576064"/>
          </a:xfrm>
        </p:spPr>
        <p:txBody>
          <a:bodyPr>
            <a:normAutofit/>
          </a:bodyPr>
          <a:lstStyle/>
          <a:p>
            <a:r>
              <a:rPr lang="ru-RU" altLang="ru-RU" sz="2200" b="1" dirty="0" smtClean="0">
                <a:solidFill>
                  <a:prstClr val="black"/>
                </a:solidFill>
                <a:ea typeface="MS PGothic" pitchFamily="34" charset="-128"/>
              </a:rPr>
              <a:t>Линда </a:t>
            </a:r>
            <a:r>
              <a:rPr lang="ru-RU" altLang="ru-RU" sz="2200" b="1" dirty="0" err="1">
                <a:solidFill>
                  <a:prstClr val="black"/>
                </a:solidFill>
                <a:ea typeface="MS PGothic" pitchFamily="34" charset="-128"/>
              </a:rPr>
              <a:t>Картер-Холман</a:t>
            </a:r>
            <a:r>
              <a:rPr lang="ru-RU" altLang="ru-RU" sz="2200" b="1" dirty="0">
                <a:solidFill>
                  <a:prstClr val="black"/>
                </a:solidFill>
                <a:ea typeface="MS PGothic" pitchFamily="34" charset="-128"/>
              </a:rPr>
              <a:t> (</a:t>
            </a:r>
            <a:r>
              <a:rPr lang="en-US" altLang="ru-RU" sz="2200" b="1" dirty="0">
                <a:solidFill>
                  <a:prstClr val="black"/>
                </a:solidFill>
                <a:latin typeface="Franklin Gothic Book"/>
                <a:ea typeface="MS PGothic" pitchFamily="34" charset="-128"/>
              </a:rPr>
              <a:t>Linda Carter-Holman</a:t>
            </a:r>
            <a:r>
              <a:rPr lang="ru-RU" altLang="ru-RU" sz="2200" b="1" dirty="0" smtClean="0">
                <a:solidFill>
                  <a:prstClr val="black"/>
                </a:solidFill>
                <a:ea typeface="MS PGothic" pitchFamily="34" charset="-128"/>
              </a:rPr>
              <a:t>). Базарный </a:t>
            </a:r>
            <a:r>
              <a:rPr lang="ru-RU" altLang="ru-RU" sz="2200" b="1" dirty="0">
                <a:solidFill>
                  <a:prstClr val="black"/>
                </a:solidFill>
                <a:ea typeface="MS PGothic" pitchFamily="34" charset="-128"/>
              </a:rPr>
              <a:t>день.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835459" y="1600200"/>
            <a:ext cx="347308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0787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sz="2200" b="1" dirty="0">
                <a:solidFill>
                  <a:prstClr val="black"/>
                </a:solidFill>
                <a:ea typeface="ＭＳ Ｐゴシック" charset="0"/>
              </a:rPr>
              <a:t>Заседание Правления Фонда: покупать или нет?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3"/>
            <a:ext cx="8229600" cy="568863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04654"/>
            <a:ext cx="2732856" cy="3809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5" descr="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7197" y="804654"/>
            <a:ext cx="2559259" cy="3809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6" name="Picture 8" descr="K"/>
          <p:cNvPicPr>
            <a:picLocks noChangeAspect="1" noChangeArrowheads="1"/>
          </p:cNvPicPr>
          <p:nvPr/>
        </p:nvPicPr>
        <p:blipFill>
          <a:blip r:embed="rId4" cstate="print"/>
          <a:srcRect b="9538"/>
          <a:stretch>
            <a:fillRect/>
          </a:stretch>
        </p:blipFill>
        <p:spPr bwMode="auto">
          <a:xfrm>
            <a:off x="3282723" y="2898236"/>
            <a:ext cx="2704521" cy="3432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79316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1) группа 1 должна подготовить объяснение, почему картина 3 «такая же» и ее нужно купить,</a:t>
            </a:r>
          </a:p>
          <a:p>
            <a:pPr marL="0" indent="0">
              <a:buNone/>
            </a:pPr>
            <a:r>
              <a:rPr lang="ru-RU" dirty="0"/>
              <a:t>2) группа 2 должна подготовить объяснение, почему  картина 3 «не такая же» и ее не нужно покупать,</a:t>
            </a:r>
          </a:p>
          <a:p>
            <a:pPr marL="0" indent="0">
              <a:buNone/>
            </a:pPr>
            <a:r>
              <a:rPr lang="ru-RU" dirty="0"/>
              <a:t>3) группа 3 (члены Совета), должны выработать критерии, на основании которых они будут принимать решение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673978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</TotalTime>
  <Words>168</Words>
  <Application>Microsoft Office PowerPoint</Application>
  <PresentationFormat>Экран (4:3)</PresentationFormat>
  <Paragraphs>28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Богатый благотворитель  подарил картины!</vt:lpstr>
      <vt:lpstr>Мэри Кассет (Mary Cassatt). Шитье молодой матери</vt:lpstr>
      <vt:lpstr>Джейкоб Лоуренс (Jacob Lawrence). Домашние заботы.</vt:lpstr>
      <vt:lpstr>                               </vt:lpstr>
      <vt:lpstr>Линда Картер-Холман (Linda Carter-Holman). Базарный день.</vt:lpstr>
      <vt:lpstr>Заседание Правления Фонда: покупать или нет?</vt:lpstr>
      <vt:lpstr>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«Убеди меня»</dc:title>
  <dc:creator>mvoskobitova</dc:creator>
  <cp:lastModifiedBy>Андрей</cp:lastModifiedBy>
  <cp:revision>22</cp:revision>
  <dcterms:created xsi:type="dcterms:W3CDTF">2015-09-07T10:50:58Z</dcterms:created>
  <dcterms:modified xsi:type="dcterms:W3CDTF">2018-10-25T05:16:47Z</dcterms:modified>
</cp:coreProperties>
</file>